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4"/>
  </p:notesMasterIdLst>
  <p:sldIdLst>
    <p:sldId id="408" r:id="rId2"/>
    <p:sldId id="423" r:id="rId3"/>
    <p:sldId id="424" r:id="rId4"/>
    <p:sldId id="2102" r:id="rId5"/>
    <p:sldId id="425" r:id="rId6"/>
    <p:sldId id="419" r:id="rId7"/>
    <p:sldId id="420" r:id="rId8"/>
    <p:sldId id="421" r:id="rId9"/>
    <p:sldId id="422" r:id="rId10"/>
    <p:sldId id="426" r:id="rId11"/>
    <p:sldId id="417" r:id="rId12"/>
    <p:sldId id="411" r:id="rId13"/>
    <p:sldId id="434" r:id="rId14"/>
    <p:sldId id="435" r:id="rId15"/>
    <p:sldId id="439" r:id="rId16"/>
    <p:sldId id="433" r:id="rId17"/>
    <p:sldId id="2105" r:id="rId18"/>
    <p:sldId id="431" r:id="rId19"/>
    <p:sldId id="437" r:id="rId20"/>
    <p:sldId id="438" r:id="rId21"/>
    <p:sldId id="2103" r:id="rId22"/>
    <p:sldId id="210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4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9" y="2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578C5-5F10-4AEA-B568-E86309B68E81}" type="datetimeFigureOut">
              <a:rPr kumimoji="1" lang="ja-JP" altLang="en-US" smtClean="0"/>
              <a:t>2025/8/19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036E8-E9BA-4050-ABE1-14D97254F9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35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C7A74-7367-1A6B-3DE9-36BD1C345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4A8B06-0611-A716-EF3C-94865F093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B5C059-7A80-6262-F2AE-89F2E5278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1D8BE0-4BAC-206F-5C64-AD8D0B38A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67510-2EBB-455A-843F-D4A0FA9F518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54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98CE-43CE-B2AF-0389-C633E33B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D7671A-070E-B46E-785B-A42D8F946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FC3E932-640F-4FBC-7084-BE780E178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8243EA-94CB-0953-B979-75C8A2D3F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67510-2EBB-455A-843F-D4A0FA9F518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84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6A7D435-F499-4478-BD80-4B2A15714F0D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C5C19C-395C-45F2-9DE8-8B2F61DD23B7}" type="slidenum">
              <a:rPr lang="en-US" altLang="ja-JP" smtClean="0"/>
              <a:t>‹#›</a:t>
            </a:fld>
            <a:endParaRPr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79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9B42210-03C5-4278-A42B-BC54C080B7E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4384FF-4412-400B-BB91-AFC4825F2EB4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269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9B42210-03C5-4278-A42B-BC54C080B7E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4384FF-4412-400B-BB91-AFC4825F2EB4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251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A813692-1C42-4000-AB7D-60C48E21430D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7221C1-A375-418D-BCFF-27043C1C7EF9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15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BDA1C3D-A2CF-4CA0-97BB-B37BE858C9F0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75EC4A-4008-457F-8E8A-2E6E2D99E4E9}" type="slidenum">
              <a:rPr lang="en-US" altLang="ja-JP" smtClean="0"/>
              <a:t>‹#›</a:t>
            </a:fld>
            <a:endParaRPr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36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B59DCDA-DA80-445F-AA30-7C1639A0A9A7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8B6EB5-AFBB-4E5E-A300-C154E8755C62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750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CDB706B-9F1A-47DB-9843-A963B29C16A4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4F587F-AE95-49A3-992B-2709F0CCD95E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791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B6977FA-56B1-4430-B530-487176467309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C86B0E-9A49-46C2-AD8E-AC69F23CE892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861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4A956C-1328-44C4-A53B-44F34F6F934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DF2E07-B913-45EE-B426-892D3980A394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052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lvl="0"/>
            <a:fld id="{59B42210-03C5-4278-A42B-BC54C080B7E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fld id="{884384FF-4412-400B-BB91-AFC4825F2EB4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502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7433CE-720E-4CE6-BB16-7BB5CE06101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E1D677-D687-4C38-8980-A0F118F8F830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375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lvl="0"/>
            <a:fld id="{59B42210-03C5-4278-A42B-BC54C080B7EF}" type="datetime1">
              <a:rPr lang="en-US" smtClean="0"/>
              <a:pPr lvl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lvl="0"/>
            <a:fld id="{884384FF-4412-400B-BB91-AFC4825F2EB4}" type="slidenum">
              <a:rPr lang="en-US" altLang="ja-JP" smtClean="0"/>
              <a:t>‹#›</a:t>
            </a:fld>
            <a:endParaRPr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38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9ABB68-11EE-396A-34E2-0B717E0789ED}"/>
              </a:ext>
            </a:extLst>
          </p:cNvPr>
          <p:cNvSpPr txBox="1"/>
          <p:nvPr/>
        </p:nvSpPr>
        <p:spPr>
          <a:xfrm>
            <a:off x="79384" y="296733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solidFill>
                  <a:srgbClr val="0070C0"/>
                </a:solidFill>
                <a:latin typeface="+mn-ea"/>
              </a:rPr>
              <a:t>ASK</a:t>
            </a:r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１〇〇〇例会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F17B52-07B5-538F-8C1B-2549F2A8014D}"/>
              </a:ext>
            </a:extLst>
          </p:cNvPr>
          <p:cNvSpPr txBox="1"/>
          <p:nvPr/>
        </p:nvSpPr>
        <p:spPr>
          <a:xfrm>
            <a:off x="8954536" y="5878032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  <a:t>〇〇〇ライオンズクラブ</a:t>
            </a: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59E99EAB-E670-0DBE-C23D-C2D372D8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26" y="5630421"/>
            <a:ext cx="725002" cy="68512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8991205-E07D-33EC-910F-EB530F339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50057-A5C6-3B53-B9F6-E88B7B24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124DE4F-C707-3DD3-D985-404938F2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3AC522-20F0-D4F8-784C-F4E56CD8066A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〇〇ライオンズクラブ説明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AB32F0CA-651F-23EE-689E-AB3D3AC04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" y="122999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2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9ABB68-11EE-396A-34E2-0B717E0789ED}"/>
              </a:ext>
            </a:extLst>
          </p:cNvPr>
          <p:cNvSpPr txBox="1"/>
          <p:nvPr/>
        </p:nvSpPr>
        <p:spPr>
          <a:xfrm>
            <a:off x="-1684034" y="148316"/>
            <a:ext cx="10395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+mn-ea"/>
              </a:rPr>
              <a:t>〇〇ライオンズクラブ概要</a:t>
            </a:r>
            <a:endParaRPr lang="en-US" altLang="ja-JP" sz="3200" b="1" dirty="0">
              <a:latin typeface="+mn-ea"/>
            </a:endParaRPr>
          </a:p>
        </p:txBody>
      </p:sp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69E6FFD8-3D53-9579-6F5E-67F01F526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5" y="93229"/>
            <a:ext cx="635180" cy="60024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72C2AD-E4CE-5B19-8CCB-F49167DBBD18}"/>
              </a:ext>
            </a:extLst>
          </p:cNvPr>
          <p:cNvSpPr txBox="1"/>
          <p:nvPr/>
        </p:nvSpPr>
        <p:spPr>
          <a:xfrm>
            <a:off x="588530" y="748561"/>
            <a:ext cx="991524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+mn-ea"/>
              </a:rPr>
              <a:t>1</a:t>
            </a:r>
            <a:r>
              <a:rPr lang="ja-JP" altLang="en-US" sz="2400" b="1" dirty="0">
                <a:latin typeface="+mn-ea"/>
              </a:rPr>
              <a:t>〇〇〇年　〇〇ライオンズクラブ　結成</a:t>
            </a:r>
            <a:endParaRPr lang="en-US" altLang="ja-JP" sz="2400" b="1" dirty="0">
              <a:latin typeface="+mn-ea"/>
            </a:endParaRPr>
          </a:p>
          <a:p>
            <a:endParaRPr lang="en-US" altLang="ja-JP" sz="2400" b="1" dirty="0">
              <a:latin typeface="+mn-ea"/>
            </a:endParaRPr>
          </a:p>
          <a:p>
            <a:r>
              <a:rPr lang="ja-JP" altLang="en-US" sz="2400" b="1" dirty="0">
                <a:latin typeface="+mn-ea"/>
              </a:rPr>
              <a:t>ライオンズクラブ国際協会</a:t>
            </a:r>
            <a:r>
              <a:rPr lang="en-US" altLang="ja-JP" sz="2400" b="1" dirty="0">
                <a:latin typeface="+mn-ea"/>
              </a:rPr>
              <a:t>335-B</a:t>
            </a:r>
            <a:r>
              <a:rPr lang="ja-JP" altLang="en-US" sz="2400" b="1" dirty="0">
                <a:latin typeface="+mn-ea"/>
              </a:rPr>
              <a:t>地区〇</a:t>
            </a:r>
            <a:r>
              <a:rPr lang="en-US" altLang="ja-JP" sz="2400" b="1" dirty="0">
                <a:latin typeface="+mn-ea"/>
              </a:rPr>
              <a:t>R</a:t>
            </a:r>
            <a:r>
              <a:rPr lang="ja-JP" altLang="en-US" sz="2400" b="1" dirty="0">
                <a:latin typeface="+mn-ea"/>
              </a:rPr>
              <a:t>〇</a:t>
            </a:r>
            <a:r>
              <a:rPr lang="en-US" altLang="ja-JP" sz="2400" b="1" dirty="0">
                <a:latin typeface="+mn-ea"/>
              </a:rPr>
              <a:t>Z</a:t>
            </a:r>
            <a:r>
              <a:rPr lang="ja-JP" altLang="en-US" sz="2400" b="1" dirty="0">
                <a:latin typeface="+mn-ea"/>
              </a:rPr>
              <a:t>所属</a:t>
            </a:r>
            <a:endParaRPr lang="en-US" altLang="ja-JP" sz="2400" b="1" dirty="0">
              <a:latin typeface="+mn-ea"/>
            </a:endParaRPr>
          </a:p>
          <a:p>
            <a:r>
              <a:rPr lang="ja-JP" altLang="en-US" sz="2400" b="1" dirty="0">
                <a:latin typeface="+mn-ea"/>
              </a:rPr>
              <a:t>＊</a:t>
            </a:r>
            <a:r>
              <a:rPr lang="en-US" altLang="ja-JP" sz="2400" b="1" dirty="0">
                <a:latin typeface="+mn-ea"/>
              </a:rPr>
              <a:t>1917</a:t>
            </a:r>
            <a:r>
              <a:rPr lang="ja-JP" altLang="en-US" sz="2400" b="1" dirty="0">
                <a:latin typeface="+mn-ea"/>
              </a:rPr>
              <a:t>年米国にて誕生以来、世界中に広がり</a:t>
            </a:r>
            <a:endParaRPr lang="en-US" altLang="ja-JP" sz="2400" b="1" dirty="0">
              <a:latin typeface="+mn-ea"/>
            </a:endParaRPr>
          </a:p>
          <a:p>
            <a:r>
              <a:rPr lang="ja-JP" altLang="en-US" sz="2400" b="1" dirty="0">
                <a:latin typeface="+mn-ea"/>
              </a:rPr>
              <a:t>　現在ライオンズ国際会員</a:t>
            </a:r>
            <a:r>
              <a:rPr lang="en-US" altLang="ja-JP" sz="2400" b="1" dirty="0">
                <a:latin typeface="+mn-ea"/>
              </a:rPr>
              <a:t>140</a:t>
            </a:r>
            <a:r>
              <a:rPr lang="ja-JP" altLang="en-US" sz="2400" b="1" dirty="0">
                <a:latin typeface="+mn-ea"/>
              </a:rPr>
              <a:t>万人、クラブ数</a:t>
            </a:r>
            <a:r>
              <a:rPr lang="en-US" altLang="ja-JP" sz="2400" b="1" dirty="0">
                <a:latin typeface="+mn-ea"/>
              </a:rPr>
              <a:t>49,000</a:t>
            </a:r>
          </a:p>
          <a:p>
            <a:endParaRPr lang="en-US" altLang="ja-JP" sz="2400" b="1" dirty="0">
              <a:latin typeface="+mn-ea"/>
            </a:endParaRPr>
          </a:p>
          <a:p>
            <a:r>
              <a:rPr lang="en-US" altLang="ja-JP" sz="2400" b="1" dirty="0">
                <a:latin typeface="+mn-ea"/>
              </a:rPr>
              <a:t>20</a:t>
            </a:r>
            <a:r>
              <a:rPr lang="ja-JP" altLang="en-US" sz="2400" b="1" dirty="0">
                <a:latin typeface="+mn-ea"/>
              </a:rPr>
              <a:t>〇〇年度会長テーマ</a:t>
            </a:r>
            <a:endParaRPr lang="en-US" altLang="ja-JP" sz="2400" b="1" dirty="0">
              <a:latin typeface="+mn-ea"/>
            </a:endParaRPr>
          </a:p>
          <a:p>
            <a:r>
              <a:rPr lang="en-US" altLang="ja-JP" sz="2400" b="1" dirty="0">
                <a:latin typeface="+mn-ea"/>
              </a:rPr>
              <a:t>『</a:t>
            </a:r>
            <a:r>
              <a:rPr lang="ja-JP" altLang="en-US" sz="2400" b="1" dirty="0">
                <a:latin typeface="+mn-ea"/>
              </a:rPr>
              <a:t>〇〇〇〇〇〇〇〇〇</a:t>
            </a:r>
            <a:r>
              <a:rPr lang="en-US" altLang="ja-JP" sz="2400" b="1" dirty="0">
                <a:latin typeface="+mn-ea"/>
              </a:rPr>
              <a:t>』</a:t>
            </a:r>
          </a:p>
          <a:p>
            <a:r>
              <a:rPr lang="ja-JP" altLang="en-US" sz="2400" b="1" dirty="0">
                <a:latin typeface="+mn-ea"/>
              </a:rPr>
              <a:t>を掲げ奉仕活動を行ている。</a:t>
            </a:r>
            <a:endParaRPr lang="en-US" altLang="ja-JP" sz="2400" b="1" dirty="0">
              <a:latin typeface="+mn-ea"/>
            </a:endParaRPr>
          </a:p>
          <a:p>
            <a:endParaRPr lang="en-US" altLang="ja-JP" sz="2400" b="1" dirty="0">
              <a:latin typeface="+mn-ea"/>
            </a:endParaRPr>
          </a:p>
          <a:p>
            <a:pPr algn="ctr"/>
            <a:endParaRPr lang="en-US" altLang="ja-JP" sz="2400" b="1" dirty="0">
              <a:latin typeface="+mn-ea"/>
            </a:endParaRPr>
          </a:p>
          <a:p>
            <a:pPr algn="ctr"/>
            <a:endParaRPr lang="en-US" altLang="ja-JP" sz="28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3D8148-6855-1C50-3976-2871CBB70707}"/>
              </a:ext>
            </a:extLst>
          </p:cNvPr>
          <p:cNvSpPr txBox="1"/>
          <p:nvPr/>
        </p:nvSpPr>
        <p:spPr>
          <a:xfrm>
            <a:off x="11387741" y="2371436"/>
            <a:ext cx="590718" cy="5502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B581FD-4E2D-2188-CA70-4694654982D4}"/>
              </a:ext>
            </a:extLst>
          </p:cNvPr>
          <p:cNvSpPr txBox="1"/>
          <p:nvPr/>
        </p:nvSpPr>
        <p:spPr>
          <a:xfrm>
            <a:off x="437923" y="4217484"/>
            <a:ext cx="528045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+mn-ea"/>
              </a:rPr>
              <a:t>会員数　正会員　〇〇名</a:t>
            </a:r>
            <a:endParaRPr lang="en-US" altLang="ja-JP" sz="2400" b="1" dirty="0">
              <a:latin typeface="+mn-ea"/>
            </a:endParaRPr>
          </a:p>
          <a:p>
            <a:endParaRPr lang="en-US" altLang="ja-JP" sz="1800" b="1" dirty="0">
              <a:latin typeface="+mn-ea"/>
            </a:endParaRPr>
          </a:p>
          <a:p>
            <a:r>
              <a:rPr lang="en-US" altLang="ja-JP" sz="1800" b="1" dirty="0">
                <a:latin typeface="+mn-ea"/>
              </a:rPr>
              <a:t>【</a:t>
            </a:r>
            <a:r>
              <a:rPr lang="ja-JP" altLang="en-US" sz="1800" b="1" dirty="0">
                <a:latin typeface="+mn-ea"/>
              </a:rPr>
              <a:t>主な活動</a:t>
            </a:r>
            <a:r>
              <a:rPr lang="en-US" altLang="ja-JP" sz="1800" b="1" dirty="0">
                <a:latin typeface="+mn-ea"/>
              </a:rPr>
              <a:t>】</a:t>
            </a:r>
          </a:p>
          <a:p>
            <a:r>
              <a:rPr lang="ja-JP" altLang="en-US" b="1" dirty="0">
                <a:latin typeface="+mn-ea"/>
              </a:rPr>
              <a:t>・例会を月に</a:t>
            </a:r>
            <a:r>
              <a:rPr lang="en-US" altLang="ja-JP" b="1" dirty="0">
                <a:latin typeface="+mn-ea"/>
              </a:rPr>
              <a:t>2</a:t>
            </a:r>
            <a:r>
              <a:rPr lang="ja-JP" altLang="en-US" b="1" dirty="0">
                <a:latin typeface="+mn-ea"/>
              </a:rPr>
              <a:t>回の実施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・多彩なアクティビティによる奉仕活動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　子供食堂、献血、児童養護施設支援など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・友愛を深める趣味の会　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　</a:t>
            </a:r>
            <a:endParaRPr lang="en-US" altLang="ja-JP" b="1" dirty="0">
              <a:latin typeface="+mn-ea"/>
            </a:endParaRPr>
          </a:p>
          <a:p>
            <a:endParaRPr lang="en-US" altLang="ja-JP" sz="1800" b="1" dirty="0">
              <a:latin typeface="+mn-ea"/>
            </a:endParaRPr>
          </a:p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81EECD3-E1C5-6DDF-6A94-566A6817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156" y="2816254"/>
            <a:ext cx="4793314" cy="32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7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9ABB68-11EE-396A-34E2-0B717E0789ED}"/>
              </a:ext>
            </a:extLst>
          </p:cNvPr>
          <p:cNvSpPr txBox="1"/>
          <p:nvPr/>
        </p:nvSpPr>
        <p:spPr>
          <a:xfrm>
            <a:off x="3042020" y="5589"/>
            <a:ext cx="514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rgbClr val="002060"/>
                </a:solidFill>
                <a:latin typeface="+mn-ea"/>
              </a:rPr>
              <a:t>主なアクティビティ　</a:t>
            </a:r>
            <a:endParaRPr lang="en-US" altLang="ja-JP" sz="32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F17B52-07B5-538F-8C1B-2549F2A8014D}"/>
              </a:ext>
            </a:extLst>
          </p:cNvPr>
          <p:cNvSpPr txBox="1"/>
          <p:nvPr/>
        </p:nvSpPr>
        <p:spPr>
          <a:xfrm>
            <a:off x="8933516" y="6167066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  <a:t>堺陵東ライオンズクラブ</a:t>
            </a: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59E99EAB-E670-0DBE-C23D-C2D372D8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" y="73260"/>
            <a:ext cx="725002" cy="68512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BF89AA-0727-639C-7BED-B46C2041AD82}"/>
              </a:ext>
            </a:extLst>
          </p:cNvPr>
          <p:cNvSpPr txBox="1"/>
          <p:nvPr/>
        </p:nvSpPr>
        <p:spPr>
          <a:xfrm>
            <a:off x="799466" y="3637603"/>
            <a:ext cx="5232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/>
              <a:t>写真：石津っ子食堂にてクリスマス会　ビンゴゲーム実施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CE54CE-90E0-9506-DE01-DC6DAAD36DD7}"/>
              </a:ext>
            </a:extLst>
          </p:cNvPr>
          <p:cNvSpPr txBox="1"/>
          <p:nvPr/>
        </p:nvSpPr>
        <p:spPr>
          <a:xfrm>
            <a:off x="308241" y="659770"/>
            <a:ext cx="514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+mn-ea"/>
              </a:rPr>
              <a:t>子供食堂　年</a:t>
            </a:r>
            <a:r>
              <a:rPr lang="en-US" altLang="ja-JP" sz="2000" b="1" dirty="0">
                <a:solidFill>
                  <a:srgbClr val="0070C0"/>
                </a:solidFill>
                <a:latin typeface="+mn-ea"/>
              </a:rPr>
              <a:t>6</a:t>
            </a:r>
            <a:r>
              <a:rPr lang="ja-JP" altLang="en-US" sz="2000" b="1" dirty="0">
                <a:solidFill>
                  <a:srgbClr val="0070C0"/>
                </a:solidFill>
                <a:latin typeface="+mn-ea"/>
              </a:rPr>
              <a:t>回</a:t>
            </a:r>
            <a:endParaRPr lang="en-US" altLang="ja-JP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108B92-C773-8F25-8AB9-4A9DF3AF19A4}"/>
              </a:ext>
            </a:extLst>
          </p:cNvPr>
          <p:cNvSpPr txBox="1"/>
          <p:nvPr/>
        </p:nvSpPr>
        <p:spPr>
          <a:xfrm>
            <a:off x="815133" y="6578879"/>
            <a:ext cx="6458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/>
              <a:t>写真：子供食堂つう心　食材支援、配膳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4196D5-C3CA-C9A2-DC8A-9AC9A299486B}"/>
              </a:ext>
            </a:extLst>
          </p:cNvPr>
          <p:cNvSpPr txBox="1"/>
          <p:nvPr/>
        </p:nvSpPr>
        <p:spPr>
          <a:xfrm>
            <a:off x="4965433" y="741908"/>
            <a:ext cx="3871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  <a:latin typeface="+mn-ea"/>
              </a:rPr>
              <a:t>献血奉仕</a:t>
            </a:r>
            <a:endParaRPr lang="en-US" altLang="ja-JP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5BFEE2-81A9-06D8-39B6-1FD33C7F2E0D}"/>
              </a:ext>
            </a:extLst>
          </p:cNvPr>
          <p:cNvSpPr txBox="1"/>
          <p:nvPr/>
        </p:nvSpPr>
        <p:spPr>
          <a:xfrm>
            <a:off x="7504187" y="710474"/>
            <a:ext cx="527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2024</a:t>
            </a:r>
            <a:r>
              <a:rPr kumimoji="1" lang="ja-JP" altLang="en-US" b="1" dirty="0"/>
              <a:t>年度　〇〇〇にて初開催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03B8CF8-D16F-BAB2-25DA-BC87C506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/>
        </p:blipFill>
        <p:spPr>
          <a:xfrm>
            <a:off x="9831550" y="1411863"/>
            <a:ext cx="1917812" cy="150560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7BA5E3-E838-6084-18B5-2CB3697DD9F2}"/>
              </a:ext>
            </a:extLst>
          </p:cNvPr>
          <p:cNvSpPr txBox="1"/>
          <p:nvPr/>
        </p:nvSpPr>
        <p:spPr>
          <a:xfrm>
            <a:off x="7504187" y="1041364"/>
            <a:ext cx="48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毎年実施　〇〇センターでの献血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84C0592-5416-91AF-5113-E156F743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863" t="50178" r="-1179" b="-1417"/>
          <a:stretch/>
        </p:blipFill>
        <p:spPr>
          <a:xfrm>
            <a:off x="9851037" y="4496164"/>
            <a:ext cx="2026454" cy="16099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104D648-2324-731A-BDE0-89A8EFE34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57" y="1264482"/>
            <a:ext cx="3202533" cy="21685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3B3B99C-C801-A423-50E8-4B41459C7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56" y="4029711"/>
            <a:ext cx="3202533" cy="216851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C95FAA4-C038-D707-CCDB-8C4B91EB3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03" y="1549107"/>
            <a:ext cx="3202533" cy="216851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0A5A204-6568-E58B-CA08-49FA580A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02" y="3899213"/>
            <a:ext cx="3202533" cy="21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4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C1196-1A78-5A86-00AC-CBD7A0133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AFDFA2-A37A-B3D1-9747-2491DD0B8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A116FC-DC5F-DC71-5897-1E9DDD239923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質　疑　応　答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664DA0F0-7F13-8A67-BAED-09D1D741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95CAC-4D20-8346-D6F3-10FEE5BB6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9471A2-F7DF-1188-D9E2-9D2F5CDE509B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第二部　　懇親会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3F6DB01C-3BD4-82C0-236C-DE5DDC2A6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4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61239-424D-728F-3D48-CFB0ACF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A66BD36-8BC7-DF79-846A-0A096F6C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44D5BC-FB00-CD1C-E470-20F2274A9AE2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　挨　拶　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FA5EE75B-45AC-FDCD-D09C-D667A02A6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61A01-04D9-C678-4512-379FEC3F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54FABF-F141-1E19-E555-DA27D3EF3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42F1FC-4998-B948-FF40-E8C0E6662994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　乾　杯　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0AC014A8-B7FE-9DD5-A14F-D1BE50687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3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C1930-E6FB-8FFD-C74A-24233025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55D4DE-A17C-F896-3BC4-474D32B5471D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初参加者（ノンライオン）挨拶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069A605A-CFEC-C16B-62AE-801829E25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0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FF03-BF52-3E1E-CE65-489ECA24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BD6FA58-B90F-0069-F176-529CCA0C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E75B14-CC54-642D-96B0-C2B46969446D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～エンタメ～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29072C2E-98E0-BF36-E282-CB27ABFA1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8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9E1D1-A4FD-EA32-2AF7-2A5DBE43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7FD23DD-E94F-9B05-2328-D88E6DE2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62C46D-0B87-76FF-2598-8FB2A0F90872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　閉会挨拶　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297F0204-4ADD-5806-EF69-89FED8C0F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4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80B70-2D02-7BEF-3967-E48D6677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83D30C3-68AD-7505-B6FB-6A53C9A40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600A55-8EA6-4CB7-C7F2-FEEF235D28E8}"/>
              </a:ext>
            </a:extLst>
          </p:cNvPr>
          <p:cNvSpPr txBox="1"/>
          <p:nvPr/>
        </p:nvSpPr>
        <p:spPr>
          <a:xfrm>
            <a:off x="-235925" y="0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　次　第　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4D60D120-A6C6-CC96-42C4-65AEBCC3E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" y="119102"/>
            <a:ext cx="725002" cy="68512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292677-B1E7-2E5E-CC43-67D7C398F207}"/>
              </a:ext>
            </a:extLst>
          </p:cNvPr>
          <p:cNvSpPr txBox="1"/>
          <p:nvPr/>
        </p:nvSpPr>
        <p:spPr>
          <a:xfrm>
            <a:off x="2568852" y="1404226"/>
            <a:ext cx="69325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１）会　　長　　挨　　拶　　　　　　　　　〇〇　　〇〇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２）ライオンズクラブ国際協会説明　　〇〇　　〇〇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３）〇〇〇〇ライオンズクラブ説明　　〇〇　　〇〇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４）質　　疑　　応　　答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第二部　懇親会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４）挨　　拶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５）乾　　杯　　　　　　　　　　　　　　　Ｌ〇〇　　〇〇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６）初参加者挨拶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７）エンタメ　 　　　　　　　　　　　　　　</a:t>
            </a:r>
            <a:r>
              <a:rPr lang="en-US" altLang="ja-JP" sz="2400" b="1" dirty="0">
                <a:solidFill>
                  <a:srgbClr val="0070C0"/>
                </a:solidFill>
                <a:latin typeface="+mn-ea"/>
              </a:rPr>
              <a:t>L</a:t>
            </a:r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〇〇　　〇〇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８）閉　　会　　挨　　拶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2400" b="1" dirty="0">
                <a:solidFill>
                  <a:srgbClr val="0070C0"/>
                </a:solidFill>
                <a:latin typeface="+mn-ea"/>
              </a:rPr>
              <a:t>９）ライオンズロア</a:t>
            </a:r>
            <a:endParaRPr lang="en-US" altLang="ja-JP" sz="2400" b="1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0610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5A356-14FA-17D7-EA02-48A5424B3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2EAD2FF-8035-0F68-38EC-9641709F3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0F35E0-2B9E-DC66-F3D3-C152CCA69039}"/>
              </a:ext>
            </a:extLst>
          </p:cNvPr>
          <p:cNvSpPr txBox="1"/>
          <p:nvPr/>
        </p:nvSpPr>
        <p:spPr>
          <a:xfrm>
            <a:off x="75647" y="2618801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～ライオンズロア～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99B8709E-FA40-5E9A-A622-207B6EB0C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8BAB8-5CD7-B075-B8A6-6C4C5DCE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12706C-C43B-CF1E-6FED-BB5D74A66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751881"/>
            <a:ext cx="5661613" cy="19990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79DE039-D3CD-ACDA-F895-AA22B66C6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2" y="5663953"/>
            <a:ext cx="1081143" cy="11940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FD2DF3-ED3E-10E2-8B3C-8F5DFAB91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98" y="6124711"/>
            <a:ext cx="4539727" cy="55226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048B8CE-DA59-675C-B4D4-09E0DEA5E3C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34406"/>
            <a:ext cx="742277" cy="6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5A6996B-AA70-F696-7CE3-D5C67F9BE3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9"/>
          <a:stretch/>
        </p:blipFill>
        <p:spPr>
          <a:xfrm>
            <a:off x="120795" y="782459"/>
            <a:ext cx="1170124" cy="449609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DCDE703E-C035-2E68-A1E3-AE3D6F56EFB8}"/>
              </a:ext>
            </a:extLst>
          </p:cNvPr>
          <p:cNvSpPr txBox="1">
            <a:spLocks/>
          </p:cNvSpPr>
          <p:nvPr/>
        </p:nvSpPr>
        <p:spPr>
          <a:xfrm>
            <a:off x="1532547" y="3063283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endParaRPr lang="ja-JP" sz="5000" b="1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</a:endParaRPr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EC793C55-608B-D1F2-8F03-8FAAE4228862}"/>
              </a:ext>
            </a:extLst>
          </p:cNvPr>
          <p:cNvSpPr txBox="1">
            <a:spLocks/>
          </p:cNvSpPr>
          <p:nvPr/>
        </p:nvSpPr>
        <p:spPr>
          <a:xfrm>
            <a:off x="1532547" y="2050076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endParaRPr lang="ja-JP" sz="4000" b="1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390EAA9-A49D-17D5-38AC-D9F19855E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1038"/>
            <a:ext cx="12192000" cy="66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47C8-9A8C-D997-CE26-F6E8B7CEF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682A4A4-4E57-FFCC-6804-D9DC9ADB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4" y="766187"/>
            <a:ext cx="9009735" cy="4702786"/>
          </a:xfrm>
          <a:prstGeom prst="rect">
            <a:avLst/>
          </a:prstGeom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8F63C253-0C42-9950-D5F1-193F41F73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01978"/>
            <a:ext cx="725002" cy="6851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DAB3555-F870-8E68-5DB8-D44E2CBBA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719" y="310055"/>
            <a:ext cx="4820281" cy="18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7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74F07-A53B-E46F-3906-1EDC5EFD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CB8CA5-DE59-4987-B6F5-3D6BEFEFB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3E3F70-80DF-928E-EB3A-F7EDF8CB4AE0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会　長　挨　拶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4C95D93B-1CA9-004B-8BC5-54C8144C3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112489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9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FE56F-C74E-402E-878F-80916192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D123951-62E6-06D5-4773-7FED08D9A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751881"/>
            <a:ext cx="5661613" cy="19990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989202-2C05-A2B9-5341-B63F09AF7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2" y="5663953"/>
            <a:ext cx="1081143" cy="11940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8E9A8-6740-0C52-11BE-E3604C448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598" y="6124711"/>
            <a:ext cx="4539727" cy="55226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46E4B02-A1CE-4A36-71E5-9EFC57C4274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34406"/>
            <a:ext cx="742277" cy="6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076B9E-BF64-A626-2F63-D611E5020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9"/>
          <a:stretch/>
        </p:blipFill>
        <p:spPr>
          <a:xfrm>
            <a:off x="120795" y="782459"/>
            <a:ext cx="1170124" cy="449609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EED0F7F3-D48D-D4F3-C7D5-8794BBDAE94C}"/>
              </a:ext>
            </a:extLst>
          </p:cNvPr>
          <p:cNvSpPr txBox="1">
            <a:spLocks/>
          </p:cNvSpPr>
          <p:nvPr/>
        </p:nvSpPr>
        <p:spPr>
          <a:xfrm>
            <a:off x="1532547" y="3063283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endParaRPr lang="ja-JP" sz="5000" b="1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</a:endParaRPr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3272C00F-17EF-C037-E7A9-84A0F9AB12A6}"/>
              </a:ext>
            </a:extLst>
          </p:cNvPr>
          <p:cNvSpPr txBox="1">
            <a:spLocks/>
          </p:cNvSpPr>
          <p:nvPr/>
        </p:nvSpPr>
        <p:spPr>
          <a:xfrm>
            <a:off x="1532547" y="2050076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endParaRPr lang="ja-JP" sz="4000" b="1" i="0" u="none" strike="noStrike" cap="none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/>
            </a:endParaRPr>
          </a:p>
        </p:txBody>
      </p:sp>
      <p:pic>
        <p:nvPicPr>
          <p:cNvPr id="9" name="もっとライオンズ「アクティビティ」 【4分版">
            <a:hlinkClick r:id="" action="ppaction://media"/>
            <a:extLst>
              <a:ext uri="{FF2B5EF4-FFF2-40B4-BE49-F238E27FC236}">
                <a16:creationId xmlns:a16="http://schemas.microsoft.com/office/drawing/2014/main" id="{B9A4C244-85B0-9F57-F697-A86100E5E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4450" y="20414"/>
            <a:ext cx="12381003" cy="68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18946-A618-3691-4D5B-871FB0F6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E9699A6-0EFF-ED6A-82DA-FF40C4D1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44"/>
            <a:ext cx="6383747" cy="188613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5EFEEE-4CB2-6B52-050A-A89A53721E34}"/>
              </a:ext>
            </a:extLst>
          </p:cNvPr>
          <p:cNvSpPr txBox="1"/>
          <p:nvPr/>
        </p:nvSpPr>
        <p:spPr>
          <a:xfrm>
            <a:off x="120264" y="2571505"/>
            <a:ext cx="1142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70C0"/>
                </a:solidFill>
                <a:latin typeface="+mn-ea"/>
              </a:rPr>
              <a:t>ライオンズクラブ国際協会説明</a:t>
            </a:r>
            <a:endParaRPr lang="en-US" altLang="ja-JP" sz="54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97948324-3ECD-0B88-000A-387B3B3F0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0" y="91468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7F7D51-8E79-A9BD-CE34-464E9CDC5C50}"/>
              </a:ext>
            </a:extLst>
          </p:cNvPr>
          <p:cNvSpPr txBox="1">
            <a:spLocks/>
          </p:cNvSpPr>
          <p:nvPr/>
        </p:nvSpPr>
        <p:spPr>
          <a:xfrm>
            <a:off x="1534999" y="1"/>
            <a:ext cx="2567814" cy="1140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1917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0C759419-7667-378F-ACF4-F3DBB82D5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3077" r="5694" b="12308"/>
          <a:stretch/>
        </p:blipFill>
        <p:spPr>
          <a:xfrm>
            <a:off x="7854462" y="111974"/>
            <a:ext cx="2592474" cy="316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C94F02-2119-BA11-0683-FB44F0BF70B8}"/>
              </a:ext>
            </a:extLst>
          </p:cNvPr>
          <p:cNvSpPr txBox="1">
            <a:spLocks/>
          </p:cNvSpPr>
          <p:nvPr/>
        </p:nvSpPr>
        <p:spPr>
          <a:xfrm>
            <a:off x="2210224" y="1125417"/>
            <a:ext cx="5193876" cy="103994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メルビン・ジョーンズが、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ライオンズクラブ協会を設立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3A6CAA-9F2D-33C7-3AD4-EFACF5986BA8}"/>
              </a:ext>
            </a:extLst>
          </p:cNvPr>
          <p:cNvSpPr txBox="1">
            <a:spLocks/>
          </p:cNvSpPr>
          <p:nvPr/>
        </p:nvSpPr>
        <p:spPr>
          <a:xfrm>
            <a:off x="2136949" y="2139880"/>
            <a:ext cx="5707464" cy="135694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Times New Roman" panose="02020603050405020304" pitchFamily="18" charset="0"/>
              </a:rPr>
              <a:t>「他人に尽くすことを始めなければ、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Times New Roman" panose="02020603050405020304" pitchFamily="18" charset="0"/>
              </a:rPr>
              <a:t>　人生の大は成し遂げられない。」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Arial" panose="020B0604020202020204" pitchFamily="34" charset="0"/>
              </a:rPr>
              <a:t>			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Arial" panose="020B0604020202020204" pitchFamily="34" charset="0"/>
              </a:rPr>
              <a:t>-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Arial" panose="020B0604020202020204" pitchFamily="34" charset="0"/>
              </a:rPr>
              <a:t>メルビン・ジョーンズ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E677E9-9AB5-31BF-7FA7-5DE1509B7DFF}"/>
              </a:ext>
            </a:extLst>
          </p:cNvPr>
          <p:cNvSpPr txBox="1">
            <a:spLocks/>
          </p:cNvSpPr>
          <p:nvPr/>
        </p:nvSpPr>
        <p:spPr>
          <a:xfrm>
            <a:off x="6876862" y="5152761"/>
            <a:ext cx="3968750" cy="757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ja-JP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 pitchFamily="34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ja-JP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 pitchFamily="34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ja-JP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 pitchFamily="34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ja-JP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 pitchFamily="34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ja-JP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ＭＳ Ｐゴシック" pitchFamily="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/>
              <a:buNone/>
            </a:pP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第</a:t>
            </a:r>
            <a:r>
              <a:rPr kumimoji="0" lang="en-US" altLang="ja-JP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</a:t>
            </a: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回大会： </a:t>
            </a:r>
            <a:r>
              <a:rPr kumimoji="0" lang="en-US" altLang="ja-JP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1917</a:t>
            </a: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年</a:t>
            </a:r>
            <a:r>
              <a:rPr kumimoji="0" lang="en-US" altLang="ja-JP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10</a:t>
            </a: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月</a:t>
            </a:r>
            <a:r>
              <a:rPr kumimoji="0" lang="en-US" altLang="ja-JP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8</a:t>
            </a: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～</a:t>
            </a:r>
            <a:r>
              <a:rPr kumimoji="0" lang="en-US" altLang="ja-JP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10</a:t>
            </a: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日</a:t>
            </a:r>
          </a:p>
          <a:p>
            <a:pPr marL="0" indent="0" algn="ctr">
              <a:spcBef>
                <a:spcPts val="0"/>
              </a:spcBef>
              <a:buFont typeface="Arial" pitchFamily="34"/>
              <a:buNone/>
            </a:pPr>
            <a:r>
              <a:rPr kumimoji="0" lang="ja-JP" altLang="en-US" sz="2000">
                <a:solidFill>
                  <a:prstClr val="black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米国テキサス州ダラス </a:t>
            </a:r>
            <a:endParaRPr kumimoji="0" lang="ja-JP" altLang="en-US" sz="2000" dirty="0">
              <a:solidFill>
                <a:prstClr val="black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AB92A14-CAC3-3E12-1A33-509F6B255EBA}"/>
              </a:ext>
            </a:extLst>
          </p:cNvPr>
          <p:cNvGrpSpPr/>
          <p:nvPr/>
        </p:nvGrpSpPr>
        <p:grpSpPr>
          <a:xfrm>
            <a:off x="1033972" y="3551778"/>
            <a:ext cx="3005940" cy="2543264"/>
            <a:chOff x="1623220" y="3955849"/>
            <a:chExt cx="3457186" cy="2594642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E8CF284B-B74E-A53E-669C-66D22043078A}"/>
                </a:ext>
              </a:extLst>
            </p:cNvPr>
            <p:cNvSpPr txBox="1"/>
            <p:nvPr/>
          </p:nvSpPr>
          <p:spPr>
            <a:xfrm>
              <a:off x="1623220" y="5828305"/>
              <a:ext cx="3457186" cy="72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MS Mincho"/>
                </a:rPr>
                <a:t>第1回会合：1917年6月7日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MS Mincho"/>
                </a:rPr>
                <a:t>米国イリノイ州シカゴ</a:t>
              </a:r>
              <a:endPara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5C0068EF-2919-2B71-F041-D72C7B2EA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038" y="3955849"/>
              <a:ext cx="3302466" cy="17870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AB124283-623E-09CC-C453-2C2ECCA8A93C}"/>
              </a:ext>
            </a:extLst>
          </p:cNvPr>
          <p:cNvGrpSpPr/>
          <p:nvPr/>
        </p:nvGrpSpPr>
        <p:grpSpPr>
          <a:xfrm>
            <a:off x="3968751" y="3642525"/>
            <a:ext cx="2908111" cy="2758273"/>
            <a:chOff x="2522184" y="3918857"/>
            <a:chExt cx="2908111" cy="2758273"/>
          </a:xfrm>
        </p:grpSpPr>
        <p:pic>
          <p:nvPicPr>
            <p:cNvPr id="13" name="Content Placeholder 7" descr="Dr. W.P. Woods was elected the first president of Lions Clubs International in 1917.">
              <a:extLst>
                <a:ext uri="{FF2B5EF4-FFF2-40B4-BE49-F238E27FC236}">
                  <a16:creationId xmlns:a16="http://schemas.microsoft.com/office/drawing/2014/main" id="{E4699F8D-B2DE-1AB0-8471-A4D6946328B0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3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197" y="3918857"/>
              <a:ext cx="1396722" cy="19954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E89C4D9-B5CC-A35A-9F2C-409B4254D701}"/>
                </a:ext>
              </a:extLst>
            </p:cNvPr>
            <p:cNvSpPr txBox="1"/>
            <p:nvPr/>
          </p:nvSpPr>
          <p:spPr>
            <a:xfrm>
              <a:off x="2522184" y="5969244"/>
              <a:ext cx="29081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MS Mincho"/>
                </a:rPr>
                <a:t>初代会長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MS Mincho"/>
                </a:rPr>
                <a:t> </a:t>
              </a:r>
              <a:b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MS Mincho"/>
                </a:rPr>
                <a:t>Dr. ウィリアム・ウッズ </a:t>
              </a:r>
              <a:endPara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58F6EA9E-6AAE-2608-A216-FCEA47941E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5"/>
          <a:stretch/>
        </p:blipFill>
        <p:spPr>
          <a:xfrm>
            <a:off x="6601169" y="3819474"/>
            <a:ext cx="3901018" cy="117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DD2775E9-06DD-6687-D417-57B6E69929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" y="63062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2ECA8B1D-29B9-6861-C1E4-C8BA99C5F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" y="51107"/>
            <a:ext cx="725002" cy="6851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F81F8E-1849-D884-51C5-E3214FF21DB6}"/>
              </a:ext>
            </a:extLst>
          </p:cNvPr>
          <p:cNvSpPr txBox="1">
            <a:spLocks/>
          </p:cNvSpPr>
          <p:nvPr/>
        </p:nvSpPr>
        <p:spPr>
          <a:xfrm>
            <a:off x="909634" y="-107929"/>
            <a:ext cx="2567814" cy="1140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1920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0AA600B-87C0-2717-4ED6-2EC6CF40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53" y="1114566"/>
            <a:ext cx="8781614" cy="129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1pPr>
            <a:lvl2pPr marL="520700" indent="-228600">
              <a:spcBef>
                <a:spcPts val="500"/>
              </a:spcBef>
              <a:buClr>
                <a:srgbClr val="365BB0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75D5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2pPr>
            <a:lvl3pPr marL="758825" indent="-228600">
              <a:spcBef>
                <a:spcPts val="400"/>
              </a:spcBef>
              <a:buClr>
                <a:srgbClr val="365BB0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3pPr>
            <a:lvl4pPr marL="1004888" indent="-228600">
              <a:spcBef>
                <a:spcPct val="20000"/>
              </a:spcBef>
              <a:buClr>
                <a:srgbClr val="365BB0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75D5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4pPr>
            <a:lvl5pPr marL="1279525" indent="-228600">
              <a:spcBef>
                <a:spcPts val="400"/>
              </a:spcBef>
              <a:buClr>
                <a:srgbClr val="365BB0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5pPr>
            <a:lvl6pPr marL="1736725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65BB0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6pPr>
            <a:lvl7pPr marL="2193925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65BB0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7pPr>
            <a:lvl8pPr marL="2651125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65BB0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8pPr>
            <a:lvl9pPr marL="3108325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65BB0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  <a:ea typeface="MS Mincho" pitchFamily="49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Arial" charset="0"/>
              </a:rPr>
              <a:t>カナダで最初のクラブが誕生し、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Arial" charset="0"/>
              </a:rPr>
              <a:t>ライオンズクラブ協会が国際的な組織となる</a:t>
            </a:r>
            <a:endParaRPr kumimoji="0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Arial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01F0B5B-FD5E-1E1F-7841-12411CEC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9901" y="321698"/>
            <a:ext cx="1841961" cy="12044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527B27-2DE1-7776-15CB-14FC2FF616DA}"/>
              </a:ext>
            </a:extLst>
          </p:cNvPr>
          <p:cNvSpPr txBox="1">
            <a:spLocks/>
          </p:cNvSpPr>
          <p:nvPr/>
        </p:nvSpPr>
        <p:spPr>
          <a:xfrm>
            <a:off x="758358" y="2090865"/>
            <a:ext cx="3141178" cy="2602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世界進出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34" charset="-128"/>
              <a:ea typeface="MS PGothic" panose="020B0600070205080204" pitchFamily="34" charset="-128"/>
              <a:cs typeface="MS Minch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1927年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メキシコ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34" charset="-128"/>
              <a:ea typeface="MS PGothic" panose="020B0600070205080204" pitchFamily="34" charset="-128"/>
              <a:cs typeface="MS Minch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1947年	オーストラリア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1948年	スウェーデン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1949年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フィリピン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34" charset="-128"/>
              <a:ea typeface="MS PGothic" panose="020B0600070205080204" pitchFamily="34" charset="-128"/>
              <a:cs typeface="MS Minch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1952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年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	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日本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panose="020B0600070205080204" pitchFamily="34" charset="-128"/>
              <a:ea typeface="MS PGothic" panose="020B0600070205080204" pitchFamily="34" charset="-128"/>
              <a:cs typeface="MS Mincho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1953年	モロッコ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MS Mincho"/>
              </a:rPr>
              <a:t>1957年	南極大陸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58C4251-2E1D-7E3B-C5B4-0368FDBEEC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89" y="2476842"/>
            <a:ext cx="2935635" cy="1904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B2CAE47-9E5B-F292-D7E2-7D715313C11B}"/>
              </a:ext>
            </a:extLst>
          </p:cNvPr>
          <p:cNvSpPr txBox="1">
            <a:spLocks/>
          </p:cNvSpPr>
          <p:nvPr/>
        </p:nvSpPr>
        <p:spPr>
          <a:xfrm>
            <a:off x="7588687" y="1663496"/>
            <a:ext cx="2567814" cy="1140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1925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2" name="Picture 4" descr="ヘレン・ケラーは「盲人のために暗闇と闘う騎士」となるようライオンズに呼びかけました。">
            <a:extLst>
              <a:ext uri="{FF2B5EF4-FFF2-40B4-BE49-F238E27FC236}">
                <a16:creationId xmlns:a16="http://schemas.microsoft.com/office/drawing/2014/main" id="{2F8B6971-6A7E-ABB2-DF5A-E3D85AEBFA94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49139" y="2994385"/>
            <a:ext cx="2168753" cy="279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24F07BA-FA38-3748-0972-6A993DAD231F}"/>
              </a:ext>
            </a:extLst>
          </p:cNvPr>
          <p:cNvSpPr/>
          <p:nvPr/>
        </p:nvSpPr>
        <p:spPr>
          <a:xfrm>
            <a:off x="650621" y="5120523"/>
            <a:ext cx="74239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ヘレンケラーが、国際大会でライオンズに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「盲人のために暗闇と戦う騎士になれ</a:t>
            </a:r>
            <a:r>
              <a:rPr kumimoji="0" lang="ja-JP" altLang="en-US" sz="2000" dirty="0">
                <a:solidFill>
                  <a:prstClr val="black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！」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+mn-cs"/>
              </a:rPr>
              <a:t>と呼びかける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B8D5700A-9C09-B1FC-E9B6-0E87C2AE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" y="112242"/>
            <a:ext cx="725002" cy="6851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9093AD4-ECE6-EFEC-72A8-FC949700B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1" y="673324"/>
            <a:ext cx="2672664" cy="6184676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E18CD46-909D-48A7-4EB3-1BD760723D85}"/>
              </a:ext>
            </a:extLst>
          </p:cNvPr>
          <p:cNvCxnSpPr/>
          <p:nvPr/>
        </p:nvCxnSpPr>
        <p:spPr>
          <a:xfrm flipH="1" flipV="1">
            <a:off x="7127359" y="3604439"/>
            <a:ext cx="1509822" cy="7974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7E68EF5-BD79-9F9E-8AD2-94F0D3526AA1}"/>
              </a:ext>
            </a:extLst>
          </p:cNvPr>
          <p:cNvCxnSpPr/>
          <p:nvPr/>
        </p:nvCxnSpPr>
        <p:spPr>
          <a:xfrm flipH="1">
            <a:off x="6914708" y="2838893"/>
            <a:ext cx="219030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5DB9C25-FB09-45CA-3797-5951018FA653}"/>
              </a:ext>
            </a:extLst>
          </p:cNvPr>
          <p:cNvCxnSpPr/>
          <p:nvPr/>
        </p:nvCxnSpPr>
        <p:spPr>
          <a:xfrm flipH="1">
            <a:off x="6928886" y="1509824"/>
            <a:ext cx="1155402" cy="3225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94B31E7A-5674-796E-F28F-7AA490A14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60" y="802758"/>
            <a:ext cx="2520000" cy="126000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2298B60-F393-941A-EFEC-86F838DBD030}"/>
              </a:ext>
            </a:extLst>
          </p:cNvPr>
          <p:cNvCxnSpPr/>
          <p:nvPr/>
        </p:nvCxnSpPr>
        <p:spPr>
          <a:xfrm>
            <a:off x="4533014" y="2286000"/>
            <a:ext cx="1371600" cy="12227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7EA0033-29C0-03C4-D0CC-D3FFBDE10210}"/>
              </a:ext>
            </a:extLst>
          </p:cNvPr>
          <p:cNvCxnSpPr/>
          <p:nvPr/>
        </p:nvCxnSpPr>
        <p:spPr>
          <a:xfrm>
            <a:off x="3841898" y="3062177"/>
            <a:ext cx="1701208" cy="8293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F3805E1-3101-F01E-DA35-FC185E626D06}"/>
              </a:ext>
            </a:extLst>
          </p:cNvPr>
          <p:cNvCxnSpPr/>
          <p:nvPr/>
        </p:nvCxnSpPr>
        <p:spPr>
          <a:xfrm>
            <a:off x="4203405" y="4603898"/>
            <a:ext cx="92857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9FE7A96-7CB6-C4F3-E9AA-64FEE4F66BF7}"/>
              </a:ext>
            </a:extLst>
          </p:cNvPr>
          <p:cNvCxnSpPr/>
          <p:nvPr/>
        </p:nvCxnSpPr>
        <p:spPr>
          <a:xfrm flipV="1">
            <a:off x="3491023" y="5564373"/>
            <a:ext cx="1438940" cy="2410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D12D2FE6-6CBE-AD89-ECB0-59D948E00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05" y="5136336"/>
            <a:ext cx="2664000" cy="13257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4F8F7AF-D032-EC25-58DB-1938CED70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47" y="3859885"/>
            <a:ext cx="1836000" cy="175799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CB9E2F3-9680-B27C-6DC5-109C81131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664" y="2007042"/>
            <a:ext cx="1368000" cy="189155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E562CBF-D258-A233-A48A-E67D1A56C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01" y="797368"/>
            <a:ext cx="2196000" cy="169613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D987EB-D6F9-DD0E-30A1-0AF3BE6DC7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69" y="2416284"/>
            <a:ext cx="2268000" cy="145041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90B61C9-4342-1ACA-4E22-5E23F79A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67" y="3766290"/>
            <a:ext cx="2556000" cy="145745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7377A73-BAAF-ADE5-AE59-93A99B819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31" y="5108348"/>
            <a:ext cx="1944000" cy="173650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AA78FE-E373-20BF-DC5A-FBB847765B12}"/>
              </a:ext>
            </a:extLst>
          </p:cNvPr>
          <p:cNvSpPr txBox="1"/>
          <p:nvPr/>
        </p:nvSpPr>
        <p:spPr>
          <a:xfrm>
            <a:off x="2655431" y="-54161"/>
            <a:ext cx="6826148" cy="70788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ｺﾞｼｯｸM" panose="020B0609000000000000" pitchFamily="49" charset="-128"/>
                <a:ea typeface="HGｺﾞｼｯｸM" panose="020B0609000000000000" pitchFamily="49" charset="-128"/>
                <a:cs typeface="MS Mincho"/>
              </a:rPr>
              <a:t>ライオンズクラブの組織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ｺﾞｼｯｸM" panose="020B0609000000000000" pitchFamily="49" charset="-128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ACF96C3-B47A-DB56-0C3E-645612C47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00" y="452642"/>
            <a:ext cx="7020000" cy="675000"/>
          </a:xfrm>
          <a:prstGeom prst="rect">
            <a:avLst/>
          </a:prstGeom>
          <a:gradFill flip="none" rotWithShape="1">
            <a:gsLst>
              <a:gs pos="0">
                <a:srgbClr val="A666E1">
                  <a:shade val="30000"/>
                  <a:satMod val="115000"/>
                </a:srgbClr>
              </a:gs>
              <a:gs pos="50000">
                <a:srgbClr val="A666E1">
                  <a:shade val="67500"/>
                  <a:satMod val="115000"/>
                </a:srgbClr>
              </a:gs>
              <a:gs pos="100000">
                <a:srgbClr val="A666E1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vert="horz" lIns="68580" tIns="34290" rIns="68580" bIns="34290" rtlCol="0" anchor="ctr">
            <a:normAutofit fontScale="97500"/>
          </a:bodyPr>
          <a:lstStyle>
            <a:lvl1pPr>
              <a:spcBef>
                <a:spcPct val="0"/>
              </a:spcBef>
              <a:buNone/>
              <a:defRPr kumimoji="1" sz="3200" cap="none">
                <a:ln w="3175" cmpd="sng">
                  <a:noFill/>
                </a:ln>
                <a:solidFill>
                  <a:schemeClr val="lt1"/>
                </a:solidFill>
                <a:effectLst/>
              </a:defRPr>
            </a:lvl1pPr>
            <a:lvl2pPr>
              <a:defRPr kumimoji="1">
                <a:solidFill>
                  <a:schemeClr val="lt1"/>
                </a:solidFill>
              </a:defRPr>
            </a:lvl2pPr>
            <a:lvl3pPr>
              <a:defRPr kumimoji="1">
                <a:solidFill>
                  <a:schemeClr val="lt1"/>
                </a:solidFill>
              </a:defRPr>
            </a:lvl3pPr>
            <a:lvl4pPr>
              <a:defRPr kumimoji="1">
                <a:solidFill>
                  <a:schemeClr val="lt1"/>
                </a:solidFill>
              </a:defRPr>
            </a:lvl4pPr>
            <a:lvl5pPr>
              <a:defRPr kumimoji="1">
                <a:solidFill>
                  <a:schemeClr val="lt1"/>
                </a:solidFill>
              </a:defRPr>
            </a:lvl5pPr>
            <a:lvl6pPr>
              <a:defRPr kumimoji="1">
                <a:solidFill>
                  <a:schemeClr val="lt1"/>
                </a:solidFill>
              </a:defRPr>
            </a:lvl6pPr>
            <a:lvl7pPr>
              <a:defRPr kumimoji="1">
                <a:solidFill>
                  <a:schemeClr val="lt1"/>
                </a:solidFill>
              </a:defRPr>
            </a:lvl7pPr>
            <a:lvl8pPr>
              <a:defRPr kumimoji="1">
                <a:solidFill>
                  <a:schemeClr val="lt1"/>
                </a:solidFill>
              </a:defRPr>
            </a:lvl8pPr>
            <a:lvl9pPr>
              <a:defRPr kumimoji="1">
                <a:solidFill>
                  <a:schemeClr val="lt1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1" i="0" u="none" strike="noStrike" kern="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　　　　</a:t>
            </a:r>
            <a:r>
              <a:rPr kumimoji="1" lang="en-US" altLang="ja-JP" sz="3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335-</a:t>
            </a:r>
            <a:r>
              <a:rPr kumimoji="1" lang="ja-JP" altLang="en-US" sz="3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Ｂ地区（</a:t>
            </a:r>
            <a:r>
              <a:rPr kumimoji="1" lang="en-US" altLang="ja-JP" sz="3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ja-JP" altLang="en-US" sz="3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リジョン）</a:t>
            </a:r>
            <a:endParaRPr kumimoji="1" lang="ja-JP" altLang="en-US" sz="3000" b="1" i="0" u="none" strike="noStrike" kern="0" cap="none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E2F1FCD4-2EBF-6152-0430-2FA519D5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4" y="1497539"/>
            <a:ext cx="4742225" cy="4742225"/>
          </a:xfrm>
          <a:prstGeom prst="rect">
            <a:avLst/>
          </a:prstGeom>
        </p:spPr>
      </p:pic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C4DA8E03-C30F-021C-576F-A1DAD6C60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41" y="1424966"/>
            <a:ext cx="5252507" cy="4814798"/>
          </a:xfrm>
          <a:prstGeom prst="rect">
            <a:avLst/>
          </a:prstGeom>
        </p:spPr>
      </p:pic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55DB1547-BA23-9633-76AA-4A4A48A4C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4" y="105016"/>
            <a:ext cx="725002" cy="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319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2364</TotalTime>
  <Words>403</Words>
  <Application>Microsoft Office PowerPoint</Application>
  <PresentationFormat>ワイド画面</PresentationFormat>
  <Paragraphs>84</Paragraphs>
  <Slides>22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HGｺﾞｼｯｸM</vt:lpstr>
      <vt:lpstr>MS PGothic</vt:lpstr>
      <vt:lpstr>MS PGothic</vt:lpstr>
      <vt:lpstr>Meiryo</vt:lpstr>
      <vt:lpstr>游ゴシック</vt:lpstr>
      <vt:lpstr>Arial</vt:lpstr>
      <vt:lpstr>BIZ UDPゴシック</vt:lpstr>
      <vt:lpstr>Calibri</vt:lpstr>
      <vt:lpstr>Calibri Light</vt:lpstr>
      <vt:lpstr>Corbel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Masanori Horinaka</dc:creator>
  <cp:lastModifiedBy>naoki-kouno</cp:lastModifiedBy>
  <cp:revision>113</cp:revision>
  <cp:lastPrinted>2022-12-13T13:45:18Z</cp:lastPrinted>
  <dcterms:created xsi:type="dcterms:W3CDTF">2022-09-08T09:02:35Z</dcterms:created>
  <dcterms:modified xsi:type="dcterms:W3CDTF">2025-08-19T05:24:07Z</dcterms:modified>
</cp:coreProperties>
</file>